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7" r:id="rId2"/>
    <p:sldMasterId id="2147483672" r:id="rId3"/>
  </p:sldMasterIdLst>
  <p:notesMasterIdLst>
    <p:notesMasterId r:id="rId17"/>
  </p:notesMasterIdLst>
  <p:sldIdLst>
    <p:sldId id="257" r:id="rId4"/>
    <p:sldId id="256" r:id="rId5"/>
    <p:sldId id="273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71" r:id="rId14"/>
    <p:sldId id="272" r:id="rId15"/>
    <p:sldId id="268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16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-658" y="-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80BE9-A8C4-4B90-9377-DCDBA70C0406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617D5-05CE-4912-9946-BD402BE61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381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2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50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37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17B71E28-4D89-47E3-90A0-45D2AFE88C54}"/>
              </a:ext>
            </a:extLst>
          </p:cNvPr>
          <p:cNvSpPr/>
          <p:nvPr userDrawn="1"/>
        </p:nvSpPr>
        <p:spPr>
          <a:xfrm>
            <a:off x="0" y="322617"/>
            <a:ext cx="2374900" cy="566383"/>
          </a:xfrm>
          <a:prstGeom prst="rect">
            <a:avLst/>
          </a:prstGeom>
          <a:solidFill>
            <a:srgbClr val="2169D3"/>
          </a:solidFill>
          <a:ln w="19050" cap="flat" cmpd="sng" algn="ctr">
            <a:solidFill>
              <a:srgbClr val="2169D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98AA7E63-52FD-4988-9D0F-A3FA60D42EF2}"/>
              </a:ext>
            </a:extLst>
          </p:cNvPr>
          <p:cNvSpPr txBox="1"/>
          <p:nvPr userDrawn="1"/>
        </p:nvSpPr>
        <p:spPr>
          <a:xfrm>
            <a:off x="299479" y="405753"/>
            <a:ext cx="1467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传播预算：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26FD70E-646C-4754-A166-36AF8E8EE184}"/>
              </a:ext>
            </a:extLst>
          </p:cNvPr>
          <p:cNvSpPr/>
          <p:nvPr userDrawn="1"/>
        </p:nvSpPr>
        <p:spPr>
          <a:xfrm>
            <a:off x="299480" y="1163956"/>
            <a:ext cx="8568296" cy="276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78AE8A01-1FE5-4923-99EF-9D5C5786BA72}"/>
              </a:ext>
            </a:extLst>
          </p:cNvPr>
          <p:cNvSpPr txBox="1"/>
          <p:nvPr userDrawn="1"/>
        </p:nvSpPr>
        <p:spPr>
          <a:xfrm>
            <a:off x="299479" y="4302075"/>
            <a:ext cx="7996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请选择传播作品预算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【                                          】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5" name="文本占位符 10">
            <a:extLst>
              <a:ext uri="{FF2B5EF4-FFF2-40B4-BE49-F238E27FC236}">
                <a16:creationId xmlns:a16="http://schemas.microsoft.com/office/drawing/2014/main" xmlns="" id="{B7FBB08D-E9F7-4822-B8CE-886ED40A45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2263" y="4326928"/>
            <a:ext cx="2008151" cy="313701"/>
          </a:xfrm>
          <a:prstGeom prst="rect">
            <a:avLst/>
          </a:prstGeom>
        </p:spPr>
        <p:txBody>
          <a:bodyPr/>
          <a:lstStyle>
            <a:lvl1pPr algn="ctr" rtl="0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选择其中一项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4E754398-8CD0-4254-B112-919C7B058CCA}"/>
              </a:ext>
            </a:extLst>
          </p:cNvPr>
          <p:cNvSpPr txBox="1"/>
          <p:nvPr userDrawn="1"/>
        </p:nvSpPr>
        <p:spPr>
          <a:xfrm>
            <a:off x="948061" y="1421558"/>
            <a:ext cx="1633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A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5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万以下）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D976CE7C-8CEE-418B-B980-C3DF08FBA788}"/>
              </a:ext>
            </a:extLst>
          </p:cNvPr>
          <p:cNvSpPr txBox="1"/>
          <p:nvPr userDrawn="1"/>
        </p:nvSpPr>
        <p:spPr>
          <a:xfrm>
            <a:off x="3838242" y="1421558"/>
            <a:ext cx="1467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B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5—10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2F67B662-842D-40CF-B4E2-6EE9459C9048}"/>
              </a:ext>
            </a:extLst>
          </p:cNvPr>
          <p:cNvSpPr txBox="1"/>
          <p:nvPr userDrawn="1"/>
        </p:nvSpPr>
        <p:spPr>
          <a:xfrm>
            <a:off x="6728424" y="1421558"/>
            <a:ext cx="1467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C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10—20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7F8EDE4E-86F4-4268-98F7-2C6904F74B0D}"/>
              </a:ext>
            </a:extLst>
          </p:cNvPr>
          <p:cNvSpPr txBox="1"/>
          <p:nvPr userDrawn="1"/>
        </p:nvSpPr>
        <p:spPr>
          <a:xfrm>
            <a:off x="948061" y="2038412"/>
            <a:ext cx="1633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D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20—50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197E0FDE-1546-4556-BF0F-A9C006CE2F82}"/>
              </a:ext>
            </a:extLst>
          </p:cNvPr>
          <p:cNvSpPr txBox="1"/>
          <p:nvPr userDrawn="1"/>
        </p:nvSpPr>
        <p:spPr>
          <a:xfrm>
            <a:off x="3838241" y="2038412"/>
            <a:ext cx="1714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E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50—100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C027FE19-BAC5-45C9-8E12-F9C4B47F366E}"/>
              </a:ext>
            </a:extLst>
          </p:cNvPr>
          <p:cNvSpPr txBox="1"/>
          <p:nvPr userDrawn="1"/>
        </p:nvSpPr>
        <p:spPr>
          <a:xfrm>
            <a:off x="6728424" y="2038412"/>
            <a:ext cx="1920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F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100—200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E88F9F32-4EF3-4D45-90D7-05AD18121160}"/>
              </a:ext>
            </a:extLst>
          </p:cNvPr>
          <p:cNvSpPr txBox="1"/>
          <p:nvPr userDrawn="1"/>
        </p:nvSpPr>
        <p:spPr>
          <a:xfrm>
            <a:off x="948061" y="2655266"/>
            <a:ext cx="1861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G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200—500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C28B8933-A8FA-46DB-B305-AD258D17375A}"/>
              </a:ext>
            </a:extLst>
          </p:cNvPr>
          <p:cNvSpPr txBox="1"/>
          <p:nvPr userDrawn="1"/>
        </p:nvSpPr>
        <p:spPr>
          <a:xfrm>
            <a:off x="3838242" y="2655266"/>
            <a:ext cx="1972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H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500—1000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0A0171C6-4710-4E18-A9F5-1B9FA407BAE7}"/>
              </a:ext>
            </a:extLst>
          </p:cNvPr>
          <p:cNvSpPr txBox="1"/>
          <p:nvPr userDrawn="1"/>
        </p:nvSpPr>
        <p:spPr>
          <a:xfrm>
            <a:off x="6728424" y="2655266"/>
            <a:ext cx="1972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I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1000—2000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6FFA81D2-5549-40CD-9D7D-1E727F141D1C}"/>
              </a:ext>
            </a:extLst>
          </p:cNvPr>
          <p:cNvSpPr txBox="1"/>
          <p:nvPr userDrawn="1"/>
        </p:nvSpPr>
        <p:spPr>
          <a:xfrm>
            <a:off x="948061" y="3272121"/>
            <a:ext cx="2079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J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2000—5000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73EFF6D3-4476-4DC2-9C0F-22F3E1435FB2}"/>
              </a:ext>
            </a:extLst>
          </p:cNvPr>
          <p:cNvSpPr txBox="1"/>
          <p:nvPr userDrawn="1"/>
        </p:nvSpPr>
        <p:spPr>
          <a:xfrm>
            <a:off x="3838241" y="3272121"/>
            <a:ext cx="1972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K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5000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—1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亿）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8BA0B75E-2A5A-4AD8-8252-91B241B676AE}"/>
              </a:ext>
            </a:extLst>
          </p:cNvPr>
          <p:cNvSpPr txBox="1"/>
          <p:nvPr userDrawn="1"/>
        </p:nvSpPr>
        <p:spPr>
          <a:xfrm>
            <a:off x="6728424" y="3272121"/>
            <a:ext cx="1467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L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1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亿以上）</a:t>
            </a:r>
          </a:p>
        </p:txBody>
      </p:sp>
    </p:spTree>
    <p:extLst>
      <p:ext uri="{BB962C8B-B14F-4D97-AF65-F5344CB8AC3E}">
        <p14:creationId xmlns:p14="http://schemas.microsoft.com/office/powerpoint/2010/main" val="787345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525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289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9547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23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2816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28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44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902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691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9489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358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2ADB38E9-3897-41DD-AAE1-7889C5FCF62C}"/>
              </a:ext>
            </a:extLst>
          </p:cNvPr>
          <p:cNvSpPr/>
          <p:nvPr userDrawn="1"/>
        </p:nvSpPr>
        <p:spPr>
          <a:xfrm>
            <a:off x="0" y="322617"/>
            <a:ext cx="2374900" cy="566383"/>
          </a:xfrm>
          <a:prstGeom prst="rect">
            <a:avLst/>
          </a:prstGeom>
          <a:solidFill>
            <a:srgbClr val="2169D3"/>
          </a:solidFill>
          <a:ln w="19050" cap="flat" cmpd="sng" algn="ctr">
            <a:solidFill>
              <a:srgbClr val="2169D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文本框 8">
            <a:extLst>
              <a:ext uri="{FF2B5EF4-FFF2-40B4-BE49-F238E27FC236}">
                <a16:creationId xmlns:a16="http://schemas.microsoft.com/office/drawing/2014/main" xmlns="" id="{8AFA08A8-0AB2-4092-8D8D-8983978878D4}"/>
              </a:ext>
            </a:extLst>
          </p:cNvPr>
          <p:cNvSpPr txBox="1"/>
          <p:nvPr userDrawn="1"/>
        </p:nvSpPr>
        <p:spPr>
          <a:xfrm>
            <a:off x="299479" y="405753"/>
            <a:ext cx="1467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补充说明：</a:t>
            </a:r>
          </a:p>
        </p:txBody>
      </p:sp>
      <p:sp>
        <p:nvSpPr>
          <p:cNvPr id="8" name="文本占位符 10">
            <a:extLst>
              <a:ext uri="{FF2B5EF4-FFF2-40B4-BE49-F238E27FC236}">
                <a16:creationId xmlns:a16="http://schemas.microsoft.com/office/drawing/2014/main" xmlns="" id="{38493D2B-0AD0-4F47-8B4D-862BFAC47E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9479" y="1021080"/>
            <a:ext cx="8596871" cy="3799803"/>
          </a:xfrm>
          <a:prstGeom prst="rect">
            <a:avLst/>
          </a:prstGeom>
        </p:spPr>
        <p:txBody>
          <a:bodyPr/>
          <a:lstStyle>
            <a:lvl1pPr rtl="0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输入内容，限</a:t>
            </a:r>
            <a:r>
              <a:rPr lang="en-US" altLang="zh-CN" dirty="0"/>
              <a:t>300</a:t>
            </a:r>
            <a:r>
              <a:rPr lang="zh-CN" altLang="en-US" dirty="0"/>
              <a:t>字以内</a:t>
            </a:r>
          </a:p>
        </p:txBody>
      </p:sp>
    </p:spTree>
    <p:extLst>
      <p:ext uri="{BB962C8B-B14F-4D97-AF65-F5344CB8AC3E}">
        <p14:creationId xmlns:p14="http://schemas.microsoft.com/office/powerpoint/2010/main" val="2688338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4456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45D16B7D-43A5-4BC2-8088-ECF11A6F958C}"/>
              </a:ext>
            </a:extLst>
          </p:cNvPr>
          <p:cNvSpPr/>
          <p:nvPr userDrawn="1"/>
        </p:nvSpPr>
        <p:spPr>
          <a:xfrm>
            <a:off x="0" y="782951"/>
            <a:ext cx="9144000" cy="922575"/>
          </a:xfrm>
          <a:prstGeom prst="rect">
            <a:avLst/>
          </a:prstGeom>
          <a:solidFill>
            <a:srgbClr val="2169D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31DF1A35-4A23-4EFF-B562-71F60DCC06B7}"/>
              </a:ext>
            </a:extLst>
          </p:cNvPr>
          <p:cNvSpPr txBox="1"/>
          <p:nvPr userDrawn="1"/>
        </p:nvSpPr>
        <p:spPr>
          <a:xfrm>
            <a:off x="1417000" y="99211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作品名称：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xmlns="" id="{B3FA9852-B9B2-4529-AA7B-49DFDAF247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4011" y="983785"/>
            <a:ext cx="5211706" cy="47832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输入作品名称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4624FD56-37E5-42F3-9E56-D6A4421BFB89}"/>
              </a:ext>
            </a:extLst>
          </p:cNvPr>
          <p:cNvSpPr txBox="1"/>
          <p:nvPr userDrawn="1"/>
        </p:nvSpPr>
        <p:spPr>
          <a:xfrm>
            <a:off x="114753" y="1788933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所属领域：</a:t>
            </a:r>
          </a:p>
        </p:txBody>
      </p:sp>
      <p:sp>
        <p:nvSpPr>
          <p:cNvPr id="13" name="文本占位符 10">
            <a:extLst>
              <a:ext uri="{FF2B5EF4-FFF2-40B4-BE49-F238E27FC236}">
                <a16:creationId xmlns:a16="http://schemas.microsoft.com/office/drawing/2014/main" xmlns="" id="{C63B5386-87A3-488E-B0A1-8A44DC5D6D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71459" y="1788293"/>
            <a:ext cx="1950927" cy="339835"/>
          </a:xfrm>
          <a:prstGeom prst="rect">
            <a:avLst/>
          </a:prstGeom>
        </p:spPr>
        <p:txBody>
          <a:bodyPr/>
          <a:lstStyle>
            <a:lvl1pPr marL="285750" indent="-285750">
              <a:buNone/>
              <a:defRPr lang="zh-CN" altLang="en-US" sz="1400" b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CN" altLang="en-US" dirty="0"/>
              <a:t>请填写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A70C82B3-4477-40BC-8865-9CB0631B0F72}"/>
              </a:ext>
            </a:extLst>
          </p:cNvPr>
          <p:cNvSpPr txBox="1"/>
          <p:nvPr userDrawn="1"/>
        </p:nvSpPr>
        <p:spPr>
          <a:xfrm>
            <a:off x="114753" y="310910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执行时间：</a:t>
            </a:r>
          </a:p>
        </p:txBody>
      </p:sp>
      <p:sp>
        <p:nvSpPr>
          <p:cNvPr id="17" name="文本占位符 10">
            <a:extLst>
              <a:ext uri="{FF2B5EF4-FFF2-40B4-BE49-F238E27FC236}">
                <a16:creationId xmlns:a16="http://schemas.microsoft.com/office/drawing/2014/main" xmlns="" id="{4F36289A-A61D-4CDC-BDC5-3F234389594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92395" y="3120778"/>
            <a:ext cx="4313129" cy="33983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例如：</a:t>
            </a:r>
            <a:r>
              <a:rPr lang="en-US" altLang="zh-CN" dirty="0"/>
              <a:t>2021-04-11——2021-05-21</a:t>
            </a:r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C1F0AF5D-F7EC-48BF-B91F-CC385E81B970}"/>
              </a:ext>
            </a:extLst>
          </p:cNvPr>
          <p:cNvSpPr txBox="1"/>
          <p:nvPr userDrawn="1"/>
        </p:nvSpPr>
        <p:spPr>
          <a:xfrm>
            <a:off x="114753" y="352080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联系人：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FA0C758E-F499-46E0-ABF8-226DD5981056}"/>
              </a:ext>
            </a:extLst>
          </p:cNvPr>
          <p:cNvSpPr txBox="1"/>
          <p:nvPr userDrawn="1"/>
        </p:nvSpPr>
        <p:spPr>
          <a:xfrm>
            <a:off x="114753" y="39325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电话：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B7C69A25-1A60-455E-A6C9-C55F469EE741}"/>
              </a:ext>
            </a:extLst>
          </p:cNvPr>
          <p:cNvSpPr txBox="1"/>
          <p:nvPr userDrawn="1"/>
        </p:nvSpPr>
        <p:spPr>
          <a:xfrm>
            <a:off x="3168504" y="1788933"/>
            <a:ext cx="1202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所属平台：</a:t>
            </a:r>
          </a:p>
        </p:txBody>
      </p:sp>
      <p:sp>
        <p:nvSpPr>
          <p:cNvPr id="23" name="文本占位符 10">
            <a:extLst>
              <a:ext uri="{FF2B5EF4-FFF2-40B4-BE49-F238E27FC236}">
                <a16:creationId xmlns:a16="http://schemas.microsoft.com/office/drawing/2014/main" xmlns="" id="{1CDF7156-ADFD-4979-8D7D-F706333808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7005" y="1800249"/>
            <a:ext cx="1898243" cy="315922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请填写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769B627F-E3C0-430E-8623-2C7F7B8DC456}"/>
              </a:ext>
            </a:extLst>
          </p:cNvPr>
          <p:cNvSpPr txBox="1"/>
          <p:nvPr userDrawn="1"/>
        </p:nvSpPr>
        <p:spPr>
          <a:xfrm>
            <a:off x="6161366" y="1788933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所属小微：</a:t>
            </a:r>
          </a:p>
        </p:txBody>
      </p:sp>
      <p:sp>
        <p:nvSpPr>
          <p:cNvPr id="25" name="文本占位符 10">
            <a:extLst>
              <a:ext uri="{FF2B5EF4-FFF2-40B4-BE49-F238E27FC236}">
                <a16:creationId xmlns:a16="http://schemas.microsoft.com/office/drawing/2014/main" xmlns="" id="{AE3DFEFE-8543-45E7-A177-6C2C3C56EC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18070" y="1800249"/>
            <a:ext cx="1711177" cy="315922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altLang="zh-CN" dirty="0"/>
              <a:t> </a:t>
            </a:r>
            <a:r>
              <a:rPr lang="zh-CN" altLang="en-US" dirty="0"/>
              <a:t>请填写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D6F0E94A-405F-42F3-91AD-3217C49356F0}"/>
              </a:ext>
            </a:extLst>
          </p:cNvPr>
          <p:cNvSpPr txBox="1"/>
          <p:nvPr userDrawn="1"/>
        </p:nvSpPr>
        <p:spPr>
          <a:xfrm>
            <a:off x="114753" y="436324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海尔邮箱：</a:t>
            </a:r>
          </a:p>
        </p:txBody>
      </p:sp>
      <p:sp>
        <p:nvSpPr>
          <p:cNvPr id="27" name="文本占位符 10">
            <a:extLst>
              <a:ext uri="{FF2B5EF4-FFF2-40B4-BE49-F238E27FC236}">
                <a16:creationId xmlns:a16="http://schemas.microsoft.com/office/drawing/2014/main" xmlns="" id="{02968561-318B-401E-A189-5D67D4B7602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92397" y="3547509"/>
            <a:ext cx="4313127" cy="315922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例如：张三</a:t>
            </a:r>
          </a:p>
        </p:txBody>
      </p:sp>
      <p:sp>
        <p:nvSpPr>
          <p:cNvPr id="28" name="文本占位符 10">
            <a:extLst>
              <a:ext uri="{FF2B5EF4-FFF2-40B4-BE49-F238E27FC236}">
                <a16:creationId xmlns:a16="http://schemas.microsoft.com/office/drawing/2014/main" xmlns="" id="{3135AD7C-0D12-4CB6-B030-BF81CE3EA8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92397" y="3977032"/>
            <a:ext cx="4313127" cy="315922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例如：</a:t>
            </a:r>
            <a:r>
              <a:rPr lang="en-US" altLang="zh-CN" dirty="0"/>
              <a:t>178 XXXX 5624	</a:t>
            </a:r>
            <a:endParaRPr lang="zh-CN" altLang="en-US" dirty="0"/>
          </a:p>
        </p:txBody>
      </p:sp>
      <p:sp>
        <p:nvSpPr>
          <p:cNvPr id="29" name="文本占位符 10">
            <a:extLst>
              <a:ext uri="{FF2B5EF4-FFF2-40B4-BE49-F238E27FC236}">
                <a16:creationId xmlns:a16="http://schemas.microsoft.com/office/drawing/2014/main" xmlns="" id="{0C1DF1CF-F8A3-4842-8F9E-8BA13412AC3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92397" y="4386640"/>
            <a:ext cx="4313127" cy="315922"/>
          </a:xfrm>
          <a:prstGeom prst="rect">
            <a:avLst/>
          </a:prstGeom>
        </p:spPr>
        <p:txBody>
          <a:bodyPr/>
          <a:lstStyle>
            <a:lvl1pPr rtl="0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例如：</a:t>
            </a:r>
            <a:r>
              <a:rPr lang="en-US" altLang="zh-CN" dirty="0"/>
              <a:t>XXXXXX@haier.com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012C887A-639A-420A-9AD5-9F5B87807470}"/>
              </a:ext>
            </a:extLst>
          </p:cNvPr>
          <p:cNvSpPr txBox="1"/>
          <p:nvPr userDrawn="1"/>
        </p:nvSpPr>
        <p:spPr>
          <a:xfrm>
            <a:off x="138751" y="2261588"/>
            <a:ext cx="63466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900" b="1" dirty="0">
                <a:solidFill>
                  <a:schemeClr val="tx1"/>
                </a:solidFill>
              </a:rPr>
              <a:t>*所属领域：智家定制、万链共享、产城融合、卡奥斯、场景物流、智慧家居、文化产业、品牌增值平台、其他（需填写）</a:t>
            </a:r>
          </a:p>
        </p:txBody>
      </p:sp>
      <p:sp>
        <p:nvSpPr>
          <p:cNvPr id="21" name="文本框 15">
            <a:extLst>
              <a:ext uri="{FF2B5EF4-FFF2-40B4-BE49-F238E27FC236}">
                <a16:creationId xmlns:a16="http://schemas.microsoft.com/office/drawing/2014/main" xmlns="" id="{A70C82B3-4477-40BC-8865-9CB0631B0F72}"/>
              </a:ext>
            </a:extLst>
          </p:cNvPr>
          <p:cNvSpPr txBox="1"/>
          <p:nvPr userDrawn="1"/>
        </p:nvSpPr>
        <p:spPr>
          <a:xfrm>
            <a:off x="114753" y="268262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生态方：</a:t>
            </a:r>
          </a:p>
        </p:txBody>
      </p:sp>
      <p:sp>
        <p:nvSpPr>
          <p:cNvPr id="30" name="文本占位符 10">
            <a:extLst>
              <a:ext uri="{FF2B5EF4-FFF2-40B4-BE49-F238E27FC236}">
                <a16:creationId xmlns:a16="http://schemas.microsoft.com/office/drawing/2014/main" xmlns="" id="{AC5571D4-C4FF-4D4A-9C32-AAB8EE36AB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92395" y="2656364"/>
            <a:ext cx="4313129" cy="339835"/>
          </a:xfrm>
          <a:prstGeom prst="rect">
            <a:avLst/>
          </a:prstGeom>
        </p:spPr>
        <p:txBody>
          <a:bodyPr/>
          <a:lstStyle>
            <a:lvl1pPr rtl="0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例如：</a:t>
            </a:r>
            <a:r>
              <a:rPr lang="en-US" altLang="zh-CN" dirty="0"/>
              <a:t>XX</a:t>
            </a:r>
            <a:r>
              <a:rPr lang="zh-CN" altLang="en-US" dirty="0"/>
              <a:t>广告公司、</a:t>
            </a:r>
            <a:r>
              <a:rPr lang="en-US" altLang="zh-CN" dirty="0"/>
              <a:t>XX</a:t>
            </a:r>
            <a:r>
              <a:rPr lang="zh-CN" altLang="en-US" dirty="0"/>
              <a:t>协会、</a:t>
            </a:r>
            <a:r>
              <a:rPr lang="en-US" altLang="zh-CN" dirty="0"/>
              <a:t>XX</a:t>
            </a:r>
            <a:r>
              <a:rPr lang="zh-CN" altLang="en-US" dirty="0"/>
              <a:t>商学院</a:t>
            </a:r>
          </a:p>
        </p:txBody>
      </p:sp>
    </p:spTree>
    <p:extLst>
      <p:ext uri="{BB962C8B-B14F-4D97-AF65-F5344CB8AC3E}">
        <p14:creationId xmlns:p14="http://schemas.microsoft.com/office/powerpoint/2010/main" val="12464017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9B84A9E5-F4B2-46A4-BB1D-86575B0B3D37}"/>
              </a:ext>
            </a:extLst>
          </p:cNvPr>
          <p:cNvSpPr/>
          <p:nvPr userDrawn="1"/>
        </p:nvSpPr>
        <p:spPr>
          <a:xfrm>
            <a:off x="0" y="1084305"/>
            <a:ext cx="4572000" cy="2974890"/>
          </a:xfrm>
          <a:prstGeom prst="rect">
            <a:avLst/>
          </a:prstGeom>
          <a:solidFill>
            <a:srgbClr val="2169D3"/>
          </a:solidFill>
          <a:ln w="19050" cap="flat" cmpd="sng" algn="ctr">
            <a:solidFill>
              <a:srgbClr val="2169D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89EE58D5-BFE8-4F17-9DE9-A28B6DC16504}"/>
              </a:ext>
            </a:extLst>
          </p:cNvPr>
          <p:cNvSpPr txBox="1"/>
          <p:nvPr userDrawn="1"/>
        </p:nvSpPr>
        <p:spPr>
          <a:xfrm>
            <a:off x="195029" y="3411296"/>
            <a:ext cx="4128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1600" b="1" dirty="0">
                <a:solidFill>
                  <a:schemeClr val="bg1"/>
                </a:solidFill>
              </a:rPr>
              <a:t>赛道选择</a:t>
            </a:r>
            <a:r>
              <a:rPr lang="en-US" altLang="zh-CN" sz="1600" b="1" dirty="0">
                <a:solidFill>
                  <a:schemeClr val="bg1"/>
                </a:solidFill>
              </a:rPr>
              <a:t>【                                  】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F1397E49-55D6-4067-8611-C986DC8ECA87}"/>
              </a:ext>
            </a:extLst>
          </p:cNvPr>
          <p:cNvSpPr txBox="1"/>
          <p:nvPr userDrawn="1"/>
        </p:nvSpPr>
        <p:spPr>
          <a:xfrm>
            <a:off x="4767029" y="3413152"/>
            <a:ext cx="4128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创意形式选择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【                                  】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E1987B93-34C5-47CA-8664-B92283523C38}"/>
              </a:ext>
            </a:extLst>
          </p:cNvPr>
          <p:cNvSpPr/>
          <p:nvPr userDrawn="1"/>
        </p:nvSpPr>
        <p:spPr>
          <a:xfrm>
            <a:off x="4572000" y="1084305"/>
            <a:ext cx="4572000" cy="2974890"/>
          </a:xfrm>
          <a:prstGeom prst="rect">
            <a:avLst/>
          </a:prstGeom>
          <a:noFill/>
          <a:ln w="19050" cap="flat" cmpd="sng" algn="ctr">
            <a:solidFill>
              <a:srgbClr val="2169D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09A4C8D7-95D5-4096-8594-21CC5B4EEE8A}"/>
              </a:ext>
            </a:extLst>
          </p:cNvPr>
          <p:cNvSpPr txBox="1"/>
          <p:nvPr userDrawn="1"/>
        </p:nvSpPr>
        <p:spPr>
          <a:xfrm>
            <a:off x="195029" y="1237017"/>
            <a:ext cx="1467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b="1" dirty="0">
                <a:solidFill>
                  <a:schemeClr val="bg1"/>
                </a:solidFill>
              </a:rPr>
              <a:t>品牌赛道：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7260883E-5766-40AC-AD3E-5D661C4D99DC}"/>
              </a:ext>
            </a:extLst>
          </p:cNvPr>
          <p:cNvSpPr txBox="1"/>
          <p:nvPr userDrawn="1"/>
        </p:nvSpPr>
        <p:spPr>
          <a:xfrm>
            <a:off x="195028" y="1789839"/>
            <a:ext cx="1633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bg1"/>
                </a:solidFill>
              </a:rPr>
              <a:t>A.</a:t>
            </a:r>
            <a:r>
              <a:rPr lang="zh-CN" altLang="en-US" sz="1600" b="1" dirty="0">
                <a:solidFill>
                  <a:schemeClr val="bg1"/>
                </a:solidFill>
              </a:rPr>
              <a:t>高端品牌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791151BC-DAF3-4D30-A21A-0F234F6F1F18}"/>
              </a:ext>
            </a:extLst>
          </p:cNvPr>
          <p:cNvSpPr txBox="1"/>
          <p:nvPr userDrawn="1"/>
        </p:nvSpPr>
        <p:spPr>
          <a:xfrm>
            <a:off x="195028" y="2317288"/>
            <a:ext cx="1633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bg1"/>
                </a:solidFill>
              </a:rPr>
              <a:t>B.</a:t>
            </a:r>
            <a:r>
              <a:rPr lang="zh-CN" altLang="en-US" sz="1600" b="1" dirty="0">
                <a:solidFill>
                  <a:schemeClr val="bg1"/>
                </a:solidFill>
              </a:rPr>
              <a:t>场景品牌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43836465-80CF-4F29-BC3A-34B1B117FF08}"/>
              </a:ext>
            </a:extLst>
          </p:cNvPr>
          <p:cNvSpPr txBox="1"/>
          <p:nvPr userDrawn="1"/>
        </p:nvSpPr>
        <p:spPr>
          <a:xfrm>
            <a:off x="195028" y="2844737"/>
            <a:ext cx="1633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bg1"/>
                </a:solidFill>
              </a:rPr>
              <a:t>C.</a:t>
            </a:r>
            <a:r>
              <a:rPr lang="zh-CN" altLang="en-US" sz="1600" b="1" dirty="0">
                <a:solidFill>
                  <a:schemeClr val="bg1"/>
                </a:solidFill>
              </a:rPr>
              <a:t>生态品牌</a:t>
            </a:r>
          </a:p>
        </p:txBody>
      </p:sp>
      <p:sp>
        <p:nvSpPr>
          <p:cNvPr id="15" name="文本占位符 10">
            <a:extLst>
              <a:ext uri="{FF2B5EF4-FFF2-40B4-BE49-F238E27FC236}">
                <a16:creationId xmlns:a16="http://schemas.microsoft.com/office/drawing/2014/main" xmlns="" id="{C9AC68F4-641B-45EB-B169-09CCE5B049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1906" y="3425578"/>
            <a:ext cx="2026183" cy="313701"/>
          </a:xfrm>
          <a:prstGeom prst="rect">
            <a:avLst/>
          </a:prstGeom>
        </p:spPr>
        <p:txBody>
          <a:bodyPr/>
          <a:lstStyle>
            <a:lvl1pPr algn="ctr" rtl="0">
              <a:defRPr sz="1200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选择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、</a:t>
            </a:r>
            <a:r>
              <a:rPr lang="en-US" altLang="zh-CN" dirty="0"/>
              <a:t>C</a:t>
            </a:r>
            <a:r>
              <a:rPr lang="zh-CN" altLang="en-US" dirty="0"/>
              <a:t>其中一项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0740F80F-A3D1-4709-861E-6B45B8C20E0C}"/>
              </a:ext>
            </a:extLst>
          </p:cNvPr>
          <p:cNvSpPr txBox="1"/>
          <p:nvPr userDrawn="1"/>
        </p:nvSpPr>
        <p:spPr>
          <a:xfrm>
            <a:off x="4820679" y="1237017"/>
            <a:ext cx="1467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创意形式：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83B24DBD-F371-498C-ABC0-DA6CF3FFDE87}"/>
              </a:ext>
            </a:extLst>
          </p:cNvPr>
          <p:cNvSpPr txBox="1"/>
          <p:nvPr userDrawn="1"/>
        </p:nvSpPr>
        <p:spPr>
          <a:xfrm>
            <a:off x="4860004" y="2027274"/>
            <a:ext cx="1274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a.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视频组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4D3C4A53-19AC-47F5-8759-31EB2A13AE20}"/>
              </a:ext>
            </a:extLst>
          </p:cNvPr>
          <p:cNvSpPr txBox="1"/>
          <p:nvPr userDrawn="1"/>
        </p:nvSpPr>
        <p:spPr>
          <a:xfrm>
            <a:off x="6267093" y="2027274"/>
            <a:ext cx="1274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b.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设计组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CFCA29D6-6C7F-40BD-AEF1-CCF04FD2E3BB}"/>
              </a:ext>
            </a:extLst>
          </p:cNvPr>
          <p:cNvSpPr txBox="1"/>
          <p:nvPr userDrawn="1"/>
        </p:nvSpPr>
        <p:spPr>
          <a:xfrm>
            <a:off x="7674183" y="2027274"/>
            <a:ext cx="1274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c.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交互组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7AED2204-552C-4261-B636-4C7B702172B6}"/>
              </a:ext>
            </a:extLst>
          </p:cNvPr>
          <p:cNvSpPr txBox="1"/>
          <p:nvPr userDrawn="1"/>
        </p:nvSpPr>
        <p:spPr>
          <a:xfrm>
            <a:off x="4860004" y="2605945"/>
            <a:ext cx="1274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d.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文案组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35ADC9E1-A8EA-4815-A119-6FDD9D2E9FF5}"/>
              </a:ext>
            </a:extLst>
          </p:cNvPr>
          <p:cNvSpPr txBox="1"/>
          <p:nvPr userDrawn="1"/>
        </p:nvSpPr>
        <p:spPr>
          <a:xfrm>
            <a:off x="6267093" y="2605945"/>
            <a:ext cx="1274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e.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事件组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D82F0C08-05F3-454A-AB24-1139DEBC7AFA}"/>
              </a:ext>
            </a:extLst>
          </p:cNvPr>
          <p:cNvSpPr txBox="1"/>
          <p:nvPr userDrawn="1"/>
        </p:nvSpPr>
        <p:spPr>
          <a:xfrm>
            <a:off x="7674183" y="2605945"/>
            <a:ext cx="1274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f.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其他创新</a:t>
            </a:r>
          </a:p>
        </p:txBody>
      </p:sp>
      <p:sp>
        <p:nvSpPr>
          <p:cNvPr id="25" name="文本占位符 10">
            <a:extLst>
              <a:ext uri="{FF2B5EF4-FFF2-40B4-BE49-F238E27FC236}">
                <a16:creationId xmlns:a16="http://schemas.microsoft.com/office/drawing/2014/main" xmlns="" id="{5640401D-E4FB-45CB-BFFA-BDF4C0DAAE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5568" y="3449211"/>
            <a:ext cx="2007995" cy="313701"/>
          </a:xfrm>
          <a:prstGeom prst="rect">
            <a:avLst/>
          </a:prstGeom>
        </p:spPr>
        <p:txBody>
          <a:bodyPr/>
          <a:lstStyle>
            <a:lvl1pPr algn="ctr" rtl="0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选择</a:t>
            </a:r>
            <a:r>
              <a:rPr lang="en-US" altLang="zh-CN" dirty="0" err="1"/>
              <a:t>a~f</a:t>
            </a:r>
            <a:r>
              <a:rPr lang="zh-CN" altLang="en-US" dirty="0"/>
              <a:t>其中一项</a:t>
            </a:r>
          </a:p>
        </p:txBody>
      </p:sp>
    </p:spTree>
    <p:extLst>
      <p:ext uri="{BB962C8B-B14F-4D97-AF65-F5344CB8AC3E}">
        <p14:creationId xmlns:p14="http://schemas.microsoft.com/office/powerpoint/2010/main" val="17066702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xmlns="" id="{25136999-43C0-4576-8257-87A038514562}"/>
              </a:ext>
            </a:extLst>
          </p:cNvPr>
          <p:cNvSpPr/>
          <p:nvPr userDrawn="1"/>
        </p:nvSpPr>
        <p:spPr>
          <a:xfrm>
            <a:off x="0" y="322617"/>
            <a:ext cx="2374900" cy="566383"/>
          </a:xfrm>
          <a:prstGeom prst="rect">
            <a:avLst/>
          </a:prstGeom>
          <a:solidFill>
            <a:srgbClr val="2169D3"/>
          </a:solidFill>
          <a:ln w="19050" cap="flat" cmpd="sng" algn="ctr">
            <a:solidFill>
              <a:srgbClr val="2169D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2235D82F-FDB0-44F9-AFF5-0FE8A920319C}"/>
              </a:ext>
            </a:extLst>
          </p:cNvPr>
          <p:cNvSpPr txBox="1"/>
          <p:nvPr userDrawn="1"/>
        </p:nvSpPr>
        <p:spPr>
          <a:xfrm>
            <a:off x="299479" y="405753"/>
            <a:ext cx="1467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b="1" dirty="0">
                <a:solidFill>
                  <a:schemeClr val="bg1"/>
                </a:solidFill>
              </a:rPr>
              <a:t>传播背景：</a:t>
            </a:r>
          </a:p>
        </p:txBody>
      </p:sp>
      <p:sp>
        <p:nvSpPr>
          <p:cNvPr id="15" name="文本占位符 10">
            <a:extLst>
              <a:ext uri="{FF2B5EF4-FFF2-40B4-BE49-F238E27FC236}">
                <a16:creationId xmlns:a16="http://schemas.microsoft.com/office/drawing/2014/main" xmlns="" id="{CD113BEC-7889-43F2-88C9-B9956F4C5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9479" y="982980"/>
            <a:ext cx="8596871" cy="3837903"/>
          </a:xfrm>
          <a:prstGeom prst="rect">
            <a:avLst/>
          </a:prstGeom>
        </p:spPr>
        <p:txBody>
          <a:bodyPr/>
          <a:lstStyle>
            <a:lvl1pPr rtl="0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输入内容，限</a:t>
            </a:r>
            <a:r>
              <a:rPr lang="en-US" altLang="zh-CN" dirty="0"/>
              <a:t>300</a:t>
            </a:r>
            <a:r>
              <a:rPr lang="zh-CN" altLang="en-US" dirty="0"/>
              <a:t>字以内</a:t>
            </a:r>
          </a:p>
        </p:txBody>
      </p:sp>
    </p:spTree>
    <p:extLst>
      <p:ext uri="{BB962C8B-B14F-4D97-AF65-F5344CB8AC3E}">
        <p14:creationId xmlns:p14="http://schemas.microsoft.com/office/powerpoint/2010/main" val="1073420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548F3FD2-A736-4598-88F7-CD13ABFAE36E}"/>
              </a:ext>
            </a:extLst>
          </p:cNvPr>
          <p:cNvSpPr/>
          <p:nvPr userDrawn="1"/>
        </p:nvSpPr>
        <p:spPr>
          <a:xfrm>
            <a:off x="0" y="322617"/>
            <a:ext cx="2374900" cy="566383"/>
          </a:xfrm>
          <a:prstGeom prst="rect">
            <a:avLst/>
          </a:prstGeom>
          <a:solidFill>
            <a:srgbClr val="2169D3"/>
          </a:solidFill>
          <a:ln w="19050" cap="flat" cmpd="sng" algn="ctr">
            <a:solidFill>
              <a:srgbClr val="2169D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A72009DA-45F6-4B80-87A0-116B8FD18B96}"/>
              </a:ext>
            </a:extLst>
          </p:cNvPr>
          <p:cNvSpPr txBox="1"/>
          <p:nvPr userDrawn="1"/>
        </p:nvSpPr>
        <p:spPr>
          <a:xfrm>
            <a:off x="299479" y="405753"/>
            <a:ext cx="1467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b="1" dirty="0">
                <a:solidFill>
                  <a:schemeClr val="bg1"/>
                </a:solidFill>
              </a:rPr>
              <a:t>传播目标：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xmlns="" id="{6218FEF9-A2A2-4981-8068-366BA18A8E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9479" y="967740"/>
            <a:ext cx="8596871" cy="3853143"/>
          </a:xfrm>
          <a:prstGeom prst="rect">
            <a:avLst/>
          </a:prstGeom>
        </p:spPr>
        <p:txBody>
          <a:bodyPr/>
          <a:lstStyle>
            <a:lvl1pPr rtl="0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输入内容，限</a:t>
            </a:r>
            <a:r>
              <a:rPr lang="en-US" altLang="zh-CN" dirty="0"/>
              <a:t>300</a:t>
            </a:r>
            <a:r>
              <a:rPr lang="zh-CN" altLang="en-US" dirty="0"/>
              <a:t>字以内</a:t>
            </a:r>
          </a:p>
        </p:txBody>
      </p:sp>
    </p:spTree>
    <p:extLst>
      <p:ext uri="{BB962C8B-B14F-4D97-AF65-F5344CB8AC3E}">
        <p14:creationId xmlns:p14="http://schemas.microsoft.com/office/powerpoint/2010/main" val="2187762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17B71E28-4D89-47E3-90A0-45D2AFE88C54}"/>
              </a:ext>
            </a:extLst>
          </p:cNvPr>
          <p:cNvSpPr/>
          <p:nvPr userDrawn="1"/>
        </p:nvSpPr>
        <p:spPr>
          <a:xfrm>
            <a:off x="0" y="322617"/>
            <a:ext cx="2374900" cy="566383"/>
          </a:xfrm>
          <a:prstGeom prst="rect">
            <a:avLst/>
          </a:prstGeom>
          <a:solidFill>
            <a:srgbClr val="2169D3"/>
          </a:solidFill>
          <a:ln w="19050" cap="flat" cmpd="sng" algn="ctr">
            <a:solidFill>
              <a:srgbClr val="2169D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98AA7E63-52FD-4988-9D0F-A3FA60D42EF2}"/>
              </a:ext>
            </a:extLst>
          </p:cNvPr>
          <p:cNvSpPr txBox="1"/>
          <p:nvPr userDrawn="1"/>
        </p:nvSpPr>
        <p:spPr>
          <a:xfrm>
            <a:off x="299479" y="405753"/>
            <a:ext cx="1467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b="1" dirty="0">
                <a:solidFill>
                  <a:schemeClr val="bg1"/>
                </a:solidFill>
              </a:rPr>
              <a:t>传播预算：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26FD70E-646C-4754-A166-36AF8E8EE184}"/>
              </a:ext>
            </a:extLst>
          </p:cNvPr>
          <p:cNvSpPr/>
          <p:nvPr userDrawn="1"/>
        </p:nvSpPr>
        <p:spPr>
          <a:xfrm>
            <a:off x="299480" y="1163956"/>
            <a:ext cx="8568296" cy="276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78AE8A01-1FE5-4923-99EF-9D5C5786BA72}"/>
              </a:ext>
            </a:extLst>
          </p:cNvPr>
          <p:cNvSpPr txBox="1"/>
          <p:nvPr userDrawn="1"/>
        </p:nvSpPr>
        <p:spPr>
          <a:xfrm>
            <a:off x="299479" y="4302075"/>
            <a:ext cx="7996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请选择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传播预算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【                                          】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5" name="文本占位符 10">
            <a:extLst>
              <a:ext uri="{FF2B5EF4-FFF2-40B4-BE49-F238E27FC236}">
                <a16:creationId xmlns:a16="http://schemas.microsoft.com/office/drawing/2014/main" xmlns="" id="{B7FBB08D-E9F7-4822-B8CE-886ED40A45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2263" y="4326928"/>
            <a:ext cx="2008151" cy="313701"/>
          </a:xfrm>
          <a:prstGeom prst="rect">
            <a:avLst/>
          </a:prstGeom>
        </p:spPr>
        <p:txBody>
          <a:bodyPr/>
          <a:lstStyle>
            <a:lvl1pPr algn="ctr" rtl="0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选择其中一项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4E754398-8CD0-4254-B112-919C7B058CCA}"/>
              </a:ext>
            </a:extLst>
          </p:cNvPr>
          <p:cNvSpPr txBox="1"/>
          <p:nvPr userDrawn="1"/>
        </p:nvSpPr>
        <p:spPr>
          <a:xfrm>
            <a:off x="948061" y="1421558"/>
            <a:ext cx="1633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A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5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万以下）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D976CE7C-8CEE-418B-B980-C3DF08FBA788}"/>
              </a:ext>
            </a:extLst>
          </p:cNvPr>
          <p:cNvSpPr txBox="1"/>
          <p:nvPr userDrawn="1"/>
        </p:nvSpPr>
        <p:spPr>
          <a:xfrm>
            <a:off x="3838242" y="1421558"/>
            <a:ext cx="1467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B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5—10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2F67B662-842D-40CF-B4E2-6EE9459C9048}"/>
              </a:ext>
            </a:extLst>
          </p:cNvPr>
          <p:cNvSpPr txBox="1"/>
          <p:nvPr userDrawn="1"/>
        </p:nvSpPr>
        <p:spPr>
          <a:xfrm>
            <a:off x="6728424" y="1421558"/>
            <a:ext cx="1467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C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10—20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7F8EDE4E-86F4-4268-98F7-2C6904F74B0D}"/>
              </a:ext>
            </a:extLst>
          </p:cNvPr>
          <p:cNvSpPr txBox="1"/>
          <p:nvPr userDrawn="1"/>
        </p:nvSpPr>
        <p:spPr>
          <a:xfrm>
            <a:off x="948061" y="2038412"/>
            <a:ext cx="1633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D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20—50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197E0FDE-1546-4556-BF0F-A9C006CE2F82}"/>
              </a:ext>
            </a:extLst>
          </p:cNvPr>
          <p:cNvSpPr txBox="1"/>
          <p:nvPr userDrawn="1"/>
        </p:nvSpPr>
        <p:spPr>
          <a:xfrm>
            <a:off x="3838241" y="2038412"/>
            <a:ext cx="1714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E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50—100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C027FE19-BAC5-45C9-8E12-F9C4B47F366E}"/>
              </a:ext>
            </a:extLst>
          </p:cNvPr>
          <p:cNvSpPr txBox="1"/>
          <p:nvPr userDrawn="1"/>
        </p:nvSpPr>
        <p:spPr>
          <a:xfrm>
            <a:off x="6728424" y="2038412"/>
            <a:ext cx="1920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F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100—200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E88F9F32-4EF3-4D45-90D7-05AD18121160}"/>
              </a:ext>
            </a:extLst>
          </p:cNvPr>
          <p:cNvSpPr txBox="1"/>
          <p:nvPr userDrawn="1"/>
        </p:nvSpPr>
        <p:spPr>
          <a:xfrm>
            <a:off x="948061" y="2655266"/>
            <a:ext cx="1861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G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200—500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C28B8933-A8FA-46DB-B305-AD258D17375A}"/>
              </a:ext>
            </a:extLst>
          </p:cNvPr>
          <p:cNvSpPr txBox="1"/>
          <p:nvPr userDrawn="1"/>
        </p:nvSpPr>
        <p:spPr>
          <a:xfrm>
            <a:off x="3838242" y="2655266"/>
            <a:ext cx="1972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H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500—1000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0A0171C6-4710-4E18-A9F5-1B9FA407BAE7}"/>
              </a:ext>
            </a:extLst>
          </p:cNvPr>
          <p:cNvSpPr txBox="1"/>
          <p:nvPr userDrawn="1"/>
        </p:nvSpPr>
        <p:spPr>
          <a:xfrm>
            <a:off x="6728424" y="2655266"/>
            <a:ext cx="1972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I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1000—2000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6FFA81D2-5549-40CD-9D7D-1E727F141D1C}"/>
              </a:ext>
            </a:extLst>
          </p:cNvPr>
          <p:cNvSpPr txBox="1"/>
          <p:nvPr userDrawn="1"/>
        </p:nvSpPr>
        <p:spPr>
          <a:xfrm>
            <a:off x="948061" y="3272121"/>
            <a:ext cx="2079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J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2000—5000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万）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73EFF6D3-4476-4DC2-9C0F-22F3E1435FB2}"/>
              </a:ext>
            </a:extLst>
          </p:cNvPr>
          <p:cNvSpPr txBox="1"/>
          <p:nvPr userDrawn="1"/>
        </p:nvSpPr>
        <p:spPr>
          <a:xfrm>
            <a:off x="3838241" y="3272121"/>
            <a:ext cx="1972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K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5000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万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—1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亿）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8BA0B75E-2A5A-4AD8-8252-91B241B676AE}"/>
              </a:ext>
            </a:extLst>
          </p:cNvPr>
          <p:cNvSpPr txBox="1"/>
          <p:nvPr userDrawn="1"/>
        </p:nvSpPr>
        <p:spPr>
          <a:xfrm>
            <a:off x="6728424" y="3272121"/>
            <a:ext cx="1467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L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1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亿以上）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99479" y="1175337"/>
            <a:ext cx="1003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*单位：人民币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6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1773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7052FAB7-8CAC-406A-AAFC-C9483AE149B3}"/>
              </a:ext>
            </a:extLst>
          </p:cNvPr>
          <p:cNvSpPr/>
          <p:nvPr userDrawn="1"/>
        </p:nvSpPr>
        <p:spPr>
          <a:xfrm>
            <a:off x="0" y="322617"/>
            <a:ext cx="2374900" cy="566383"/>
          </a:xfrm>
          <a:prstGeom prst="rect">
            <a:avLst/>
          </a:prstGeom>
          <a:solidFill>
            <a:srgbClr val="2169D3"/>
          </a:solidFill>
          <a:ln w="19050" cap="flat" cmpd="sng" algn="ctr">
            <a:solidFill>
              <a:srgbClr val="2169D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55429320-0385-4D4E-B3E6-0DACBAC63441}"/>
              </a:ext>
            </a:extLst>
          </p:cNvPr>
          <p:cNvSpPr txBox="1"/>
          <p:nvPr userDrawn="1"/>
        </p:nvSpPr>
        <p:spPr>
          <a:xfrm>
            <a:off x="299479" y="405753"/>
            <a:ext cx="1467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b="1" dirty="0">
                <a:solidFill>
                  <a:schemeClr val="bg1"/>
                </a:solidFill>
              </a:rPr>
              <a:t>创意策略：</a:t>
            </a:r>
          </a:p>
        </p:txBody>
      </p:sp>
      <p:sp>
        <p:nvSpPr>
          <p:cNvPr id="8" name="文本占位符 10">
            <a:extLst>
              <a:ext uri="{FF2B5EF4-FFF2-40B4-BE49-F238E27FC236}">
                <a16:creationId xmlns:a16="http://schemas.microsoft.com/office/drawing/2014/main" xmlns="" id="{D13FC291-A71B-4484-B751-D70773ABA9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9479" y="975360"/>
            <a:ext cx="8596871" cy="3845523"/>
          </a:xfrm>
          <a:prstGeom prst="rect">
            <a:avLst/>
          </a:prstGeom>
        </p:spPr>
        <p:txBody>
          <a:bodyPr/>
          <a:lstStyle>
            <a:lvl1pPr rtl="0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输入内容，限</a:t>
            </a:r>
            <a:r>
              <a:rPr lang="en-US" altLang="zh-CN" dirty="0"/>
              <a:t>600</a:t>
            </a:r>
            <a:r>
              <a:rPr lang="zh-CN" altLang="en-US" dirty="0"/>
              <a:t>字以内</a:t>
            </a:r>
          </a:p>
        </p:txBody>
      </p:sp>
    </p:spTree>
    <p:extLst>
      <p:ext uri="{BB962C8B-B14F-4D97-AF65-F5344CB8AC3E}">
        <p14:creationId xmlns:p14="http://schemas.microsoft.com/office/powerpoint/2010/main" val="32841171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xmlns="" id="{044ED12D-8325-46DC-B1B4-EFB6C225F3E5}"/>
              </a:ext>
            </a:extLst>
          </p:cNvPr>
          <p:cNvSpPr/>
          <p:nvPr userDrawn="1"/>
        </p:nvSpPr>
        <p:spPr>
          <a:xfrm>
            <a:off x="0" y="322617"/>
            <a:ext cx="2374900" cy="566383"/>
          </a:xfrm>
          <a:prstGeom prst="rect">
            <a:avLst/>
          </a:prstGeom>
          <a:solidFill>
            <a:srgbClr val="2169D3"/>
          </a:solidFill>
          <a:ln w="19050" cap="flat" cmpd="sng" algn="ctr">
            <a:solidFill>
              <a:srgbClr val="2169D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1204D559-79F5-4EB9-87D3-927D46419AB5}"/>
              </a:ext>
            </a:extLst>
          </p:cNvPr>
          <p:cNvSpPr txBox="1"/>
          <p:nvPr userDrawn="1"/>
        </p:nvSpPr>
        <p:spPr>
          <a:xfrm>
            <a:off x="299479" y="405753"/>
            <a:ext cx="1467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b="1" dirty="0">
                <a:solidFill>
                  <a:schemeClr val="bg1"/>
                </a:solidFill>
              </a:rPr>
              <a:t>执行详情：</a:t>
            </a:r>
          </a:p>
        </p:txBody>
      </p:sp>
      <p:sp>
        <p:nvSpPr>
          <p:cNvPr id="12" name="文本占位符 10">
            <a:extLst>
              <a:ext uri="{FF2B5EF4-FFF2-40B4-BE49-F238E27FC236}">
                <a16:creationId xmlns:a16="http://schemas.microsoft.com/office/drawing/2014/main" xmlns="" id="{60239FFB-5737-4227-9F88-44C9C70BAD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9479" y="1051560"/>
            <a:ext cx="8596871" cy="3769324"/>
          </a:xfrm>
          <a:prstGeom prst="rect">
            <a:avLst/>
          </a:prstGeom>
        </p:spPr>
        <p:txBody>
          <a:bodyPr/>
          <a:lstStyle>
            <a:lvl1pPr rtl="0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输入内容，限</a:t>
            </a:r>
            <a:r>
              <a:rPr lang="en-US" altLang="zh-CN" dirty="0"/>
              <a:t>600</a:t>
            </a:r>
            <a:r>
              <a:rPr lang="zh-CN" altLang="en-US" dirty="0"/>
              <a:t>字以内</a:t>
            </a:r>
          </a:p>
        </p:txBody>
      </p:sp>
    </p:spTree>
    <p:extLst>
      <p:ext uri="{BB962C8B-B14F-4D97-AF65-F5344CB8AC3E}">
        <p14:creationId xmlns:p14="http://schemas.microsoft.com/office/powerpoint/2010/main" val="7193191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2ADB38E9-3897-41DD-AAE1-7889C5FCF62C}"/>
              </a:ext>
            </a:extLst>
          </p:cNvPr>
          <p:cNvSpPr/>
          <p:nvPr userDrawn="1"/>
        </p:nvSpPr>
        <p:spPr>
          <a:xfrm>
            <a:off x="0" y="322617"/>
            <a:ext cx="2374900" cy="566383"/>
          </a:xfrm>
          <a:prstGeom prst="rect">
            <a:avLst/>
          </a:prstGeom>
          <a:solidFill>
            <a:srgbClr val="2169D3"/>
          </a:solidFill>
          <a:ln w="19050" cap="flat" cmpd="sng" algn="ctr">
            <a:solidFill>
              <a:srgbClr val="2169D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8AFA08A8-0AB2-4092-8D8D-8983978878D4}"/>
              </a:ext>
            </a:extLst>
          </p:cNvPr>
          <p:cNvSpPr txBox="1"/>
          <p:nvPr userDrawn="1"/>
        </p:nvSpPr>
        <p:spPr>
          <a:xfrm>
            <a:off x="299479" y="405753"/>
            <a:ext cx="1467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b="1" dirty="0">
                <a:solidFill>
                  <a:schemeClr val="bg1"/>
                </a:solidFill>
              </a:rPr>
              <a:t>传播效果：</a:t>
            </a:r>
          </a:p>
        </p:txBody>
      </p:sp>
      <p:sp>
        <p:nvSpPr>
          <p:cNvPr id="12" name="文本占位符 10">
            <a:extLst>
              <a:ext uri="{FF2B5EF4-FFF2-40B4-BE49-F238E27FC236}">
                <a16:creationId xmlns:a16="http://schemas.microsoft.com/office/drawing/2014/main" xmlns="" id="{38493D2B-0AD0-4F47-8B4D-862BFAC47E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9479" y="1021080"/>
            <a:ext cx="8596871" cy="3799803"/>
          </a:xfrm>
          <a:prstGeom prst="rect">
            <a:avLst/>
          </a:prstGeom>
        </p:spPr>
        <p:txBody>
          <a:bodyPr/>
          <a:lstStyle>
            <a:lvl1pPr rtl="0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输入内容，限</a:t>
            </a:r>
            <a:r>
              <a:rPr lang="en-US" altLang="zh-CN" dirty="0"/>
              <a:t>300</a:t>
            </a:r>
            <a:r>
              <a:rPr lang="zh-CN" altLang="en-US" dirty="0"/>
              <a:t>字以内</a:t>
            </a:r>
          </a:p>
        </p:txBody>
      </p:sp>
    </p:spTree>
    <p:extLst>
      <p:ext uri="{BB962C8B-B14F-4D97-AF65-F5344CB8AC3E}">
        <p14:creationId xmlns:p14="http://schemas.microsoft.com/office/powerpoint/2010/main" val="9146128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78EDC3EC-FD86-4333-8E34-0389F1D72018}"/>
              </a:ext>
            </a:extLst>
          </p:cNvPr>
          <p:cNvSpPr/>
          <p:nvPr userDrawn="1"/>
        </p:nvSpPr>
        <p:spPr>
          <a:xfrm>
            <a:off x="0" y="322617"/>
            <a:ext cx="2374900" cy="566383"/>
          </a:xfrm>
          <a:prstGeom prst="rect">
            <a:avLst/>
          </a:prstGeom>
          <a:solidFill>
            <a:srgbClr val="2169D3"/>
          </a:solidFill>
          <a:ln w="19050" cap="flat" cmpd="sng" algn="ctr">
            <a:solidFill>
              <a:srgbClr val="2169D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0D4848C4-FFFD-4C81-B93C-6EA7484E0EAA}"/>
              </a:ext>
            </a:extLst>
          </p:cNvPr>
          <p:cNvSpPr txBox="1"/>
          <p:nvPr userDrawn="1"/>
        </p:nvSpPr>
        <p:spPr>
          <a:xfrm>
            <a:off x="299479" y="405753"/>
            <a:ext cx="1467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b="1" dirty="0">
                <a:solidFill>
                  <a:schemeClr val="bg1"/>
                </a:solidFill>
              </a:rPr>
              <a:t>其他说明：</a:t>
            </a:r>
          </a:p>
        </p:txBody>
      </p:sp>
      <p:sp>
        <p:nvSpPr>
          <p:cNvPr id="10" name="文本占位符 10">
            <a:extLst>
              <a:ext uri="{FF2B5EF4-FFF2-40B4-BE49-F238E27FC236}">
                <a16:creationId xmlns:a16="http://schemas.microsoft.com/office/drawing/2014/main" xmlns="" id="{F0D732B1-3E17-431E-A939-868F5E1711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9479" y="1036320"/>
            <a:ext cx="8596871" cy="3784563"/>
          </a:xfrm>
          <a:prstGeom prst="rect">
            <a:avLst/>
          </a:prstGeom>
        </p:spPr>
        <p:txBody>
          <a:bodyPr/>
          <a:lstStyle>
            <a:lvl1pPr rtl="0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输入内容，限</a:t>
            </a:r>
            <a:r>
              <a:rPr lang="en-US" altLang="zh-CN" dirty="0"/>
              <a:t>300</a:t>
            </a:r>
            <a:r>
              <a:rPr lang="zh-CN" altLang="en-US" dirty="0"/>
              <a:t>字以内</a:t>
            </a:r>
          </a:p>
        </p:txBody>
      </p:sp>
    </p:spTree>
    <p:extLst>
      <p:ext uri="{BB962C8B-B14F-4D97-AF65-F5344CB8AC3E}">
        <p14:creationId xmlns:p14="http://schemas.microsoft.com/office/powerpoint/2010/main" val="173089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99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243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215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82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51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29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B2A0-B8D7-4C10-B9DE-56F386FC2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91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3B672-DDFB-49B2-9A3A-9D73EA10024C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911E-1243-4D4F-B874-0C04DC64E1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7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9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27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9" r:id="rId6"/>
    <p:sldLayoutId id="2147483680" r:id="rId7"/>
    <p:sldLayoutId id="2147483681" r:id="rId8"/>
    <p:sldLayoutId id="2147483678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DAA18B16-3136-47A9-A4AC-A6492DDD1EC3}"/>
              </a:ext>
            </a:extLst>
          </p:cNvPr>
          <p:cNvSpPr/>
          <p:nvPr/>
        </p:nvSpPr>
        <p:spPr>
          <a:xfrm>
            <a:off x="-3550" y="-1196"/>
            <a:ext cx="9154954" cy="5152073"/>
          </a:xfrm>
          <a:prstGeom prst="rect">
            <a:avLst/>
          </a:prstGeom>
          <a:solidFill>
            <a:srgbClr val="2169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6A147C0E-16B8-4FED-B459-79CE97AD5D71}"/>
              </a:ext>
            </a:extLst>
          </p:cNvPr>
          <p:cNvSpPr txBox="1"/>
          <p:nvPr/>
        </p:nvSpPr>
        <p:spPr>
          <a:xfrm>
            <a:off x="1190229" y="1122099"/>
            <a:ext cx="6753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</a:t>
            </a:r>
            <a:r>
              <a:rPr lang="en-US" altLang="zh-CN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第一届海尔生态品牌创意节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27E16AA3-E48C-4113-8EA8-E855655053CB}"/>
              </a:ext>
            </a:extLst>
          </p:cNvPr>
          <p:cNvSpPr txBox="1"/>
          <p:nvPr/>
        </p:nvSpPr>
        <p:spPr>
          <a:xfrm>
            <a:off x="2897368" y="1967145"/>
            <a:ext cx="3353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无界生态，无限创想</a:t>
            </a: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xmlns="" id="{88A45C53-14C0-4068-A15F-4B4741805327}"/>
              </a:ext>
            </a:extLst>
          </p:cNvPr>
          <p:cNvCxnSpPr>
            <a:cxnSpLocks/>
          </p:cNvCxnSpPr>
          <p:nvPr/>
        </p:nvCxnSpPr>
        <p:spPr>
          <a:xfrm>
            <a:off x="1252060" y="3602854"/>
            <a:ext cx="6867447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6796A862-1848-401E-B410-2F094E2922B2}"/>
              </a:ext>
            </a:extLst>
          </p:cNvPr>
          <p:cNvSpPr txBox="1"/>
          <p:nvPr/>
        </p:nvSpPr>
        <p:spPr>
          <a:xfrm>
            <a:off x="2856823" y="3811512"/>
            <a:ext cx="3353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案例模板</a:t>
            </a: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xmlns="" id="{BE7A5AF1-FCCD-47A6-9ABC-C29B02485E53}"/>
              </a:ext>
            </a:extLst>
          </p:cNvPr>
          <p:cNvSpPr/>
          <p:nvPr/>
        </p:nvSpPr>
        <p:spPr>
          <a:xfrm>
            <a:off x="4071439" y="3488959"/>
            <a:ext cx="923887" cy="1642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D3FFA7B0-4986-4C5B-B5D8-59D3FBB22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05" y="262023"/>
            <a:ext cx="829355" cy="25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518FE496-C28B-4B88-BCF7-20D71D92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xmlns="" id="{6796A862-1848-401E-B410-2F094E2922B2}"/>
              </a:ext>
            </a:extLst>
          </p:cNvPr>
          <p:cNvSpPr txBox="1"/>
          <p:nvPr/>
        </p:nvSpPr>
        <p:spPr>
          <a:xfrm>
            <a:off x="377189" y="2704380"/>
            <a:ext cx="851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2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年度主题：创意赋能链群，引爆生态品牌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827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xmlns="" id="{4C139F11-C9BC-4553-B232-AC1BCF24A5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9479" y="1168417"/>
            <a:ext cx="8596871" cy="357007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灯片编号占位符 3">
            <a:extLst>
              <a:ext uri="{FF2B5EF4-FFF2-40B4-BE49-F238E27FC236}">
                <a16:creationId xmlns:a16="http://schemas.microsoft.com/office/drawing/2014/main" xmlns="" id="{E158F43D-D1B7-40D6-8839-4F18FE78842E}"/>
              </a:ext>
            </a:extLst>
          </p:cNvPr>
          <p:cNvSpPr>
            <a:spLocks noGrp="1"/>
          </p:cNvSpPr>
          <p:nvPr/>
        </p:nvSpPr>
        <p:spPr>
          <a:xfrm>
            <a:off x="6658200" y="4738492"/>
            <a:ext cx="2025000" cy="237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447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FDAA3959-9B34-48DD-A103-CAD7EC33DE27}"/>
              </a:ext>
            </a:extLst>
          </p:cNvPr>
          <p:cNvSpPr txBox="1"/>
          <p:nvPr/>
        </p:nvSpPr>
        <p:spPr>
          <a:xfrm>
            <a:off x="2440699" y="377776"/>
            <a:ext cx="6455651" cy="46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zh-CN" altLang="en-US" sz="1050" b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Google Sans"/>
              </a:rPr>
              <a:t>请具体描述传播效果和主要亮点，包括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Google Sans"/>
              </a:rPr>
              <a:t>但不限于</a:t>
            </a:r>
            <a:r>
              <a:rPr lang="zh-CN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品牌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美誉</a:t>
            </a:r>
            <a:r>
              <a:rPr lang="zh-CN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度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、</a:t>
            </a:r>
            <a:r>
              <a:rPr lang="zh-CN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曝光量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、</a:t>
            </a:r>
            <a:r>
              <a:rPr lang="zh-CN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点击量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、覆盖人次、转化率、</a:t>
            </a:r>
            <a:r>
              <a:rPr lang="zh-CN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ROI等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定量指标，及权威认可等定性维度。数据来源需标明取数平台和取数时间范围。 </a:t>
            </a:r>
            <a:endParaRPr lang="en-US" altLang="zh-CN" sz="105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sym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234846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4E9E7F5F-22E1-4663-907A-DF212DACAA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3">
            <a:extLst>
              <a:ext uri="{FF2B5EF4-FFF2-40B4-BE49-F238E27FC236}">
                <a16:creationId xmlns:a16="http://schemas.microsoft.com/office/drawing/2014/main" xmlns="" id="{CCA7FD47-EE6F-4F5F-AE89-2C532DEE99E9}"/>
              </a:ext>
            </a:extLst>
          </p:cNvPr>
          <p:cNvSpPr>
            <a:spLocks noGrp="1"/>
          </p:cNvSpPr>
          <p:nvPr/>
        </p:nvSpPr>
        <p:spPr>
          <a:xfrm>
            <a:off x="6658200" y="4738492"/>
            <a:ext cx="2025000" cy="237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447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3240" y="426720"/>
            <a:ext cx="549381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预算仅供评委打分时查阅，作品公示页面不展示预算</a:t>
            </a:r>
          </a:p>
        </p:txBody>
      </p:sp>
    </p:spTree>
    <p:extLst>
      <p:ext uri="{BB962C8B-B14F-4D97-AF65-F5344CB8AC3E}">
        <p14:creationId xmlns:p14="http://schemas.microsoft.com/office/powerpoint/2010/main" val="730277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299479" y="1043940"/>
            <a:ext cx="8596871" cy="379980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fld id="{489FB2A0-B8D7-4C10-B9DE-56F386FC2FE3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6" name="文本框 3">
            <a:extLst>
              <a:ext uri="{FF2B5EF4-FFF2-40B4-BE49-F238E27FC236}">
                <a16:creationId xmlns:a16="http://schemas.microsoft.com/office/drawing/2014/main" xmlns="" id="{AE8A06CD-431B-4E39-B7ED-4F232F04A972}"/>
              </a:ext>
            </a:extLst>
          </p:cNvPr>
          <p:cNvSpPr txBox="1"/>
          <p:nvPr/>
        </p:nvSpPr>
        <p:spPr>
          <a:xfrm>
            <a:off x="2423160" y="472336"/>
            <a:ext cx="6652260" cy="276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114000"/>
              </a:lnSpc>
              <a:defRPr sz="1050" b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非必填。 </a:t>
            </a:r>
          </a:p>
        </p:txBody>
      </p:sp>
    </p:spTree>
    <p:extLst>
      <p:ext uri="{BB962C8B-B14F-4D97-AF65-F5344CB8AC3E}">
        <p14:creationId xmlns:p14="http://schemas.microsoft.com/office/powerpoint/2010/main" val="4278633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DAA18B16-3136-47A9-A4AC-A6492DDD1EC3}"/>
              </a:ext>
            </a:extLst>
          </p:cNvPr>
          <p:cNvSpPr/>
          <p:nvPr/>
        </p:nvSpPr>
        <p:spPr>
          <a:xfrm>
            <a:off x="-10477" y="-8123"/>
            <a:ext cx="9154954" cy="5152073"/>
          </a:xfrm>
          <a:prstGeom prst="rect">
            <a:avLst/>
          </a:prstGeom>
          <a:solidFill>
            <a:srgbClr val="2169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6A147C0E-16B8-4FED-B459-79CE97AD5D71}"/>
              </a:ext>
            </a:extLst>
          </p:cNvPr>
          <p:cNvSpPr txBox="1"/>
          <p:nvPr/>
        </p:nvSpPr>
        <p:spPr>
          <a:xfrm>
            <a:off x="1190229" y="1396419"/>
            <a:ext cx="6753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创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·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想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——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海尔生态品牌创意</a:t>
            </a:r>
            <a:r>
              <a:rPr lang="zh-CN" altLang="en-US" sz="2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27E16AA3-E48C-4113-8EA8-E855655053CB}"/>
              </a:ext>
            </a:extLst>
          </p:cNvPr>
          <p:cNvSpPr txBox="1"/>
          <p:nvPr/>
        </p:nvSpPr>
        <p:spPr>
          <a:xfrm>
            <a:off x="2890441" y="2497980"/>
            <a:ext cx="3353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rPr>
              <a:t>无界生态，无限创想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D3FFA7B0-4986-4C5B-B5D8-59D3FBB22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05" y="262023"/>
            <a:ext cx="829355" cy="25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5DEE72D5-5DE2-4A75-878E-025B7C90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B2A0-B8D7-4C10-B9DE-56F386FC2FE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88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D4990CAF-E3A7-42B5-8D9D-37598A866BFF}"/>
              </a:ext>
            </a:extLst>
          </p:cNvPr>
          <p:cNvSpPr/>
          <p:nvPr/>
        </p:nvSpPr>
        <p:spPr>
          <a:xfrm>
            <a:off x="714375" y="0"/>
            <a:ext cx="2000250" cy="4056565"/>
          </a:xfrm>
          <a:prstGeom prst="rect">
            <a:avLst/>
          </a:prstGeom>
          <a:solidFill>
            <a:srgbClr val="2169D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D805297-590B-4405-A354-A62F54F38C86}"/>
              </a:ext>
            </a:extLst>
          </p:cNvPr>
          <p:cNvSpPr txBox="1"/>
          <p:nvPr/>
        </p:nvSpPr>
        <p:spPr>
          <a:xfrm>
            <a:off x="2895441" y="2886952"/>
            <a:ext cx="2273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基础信息</a:t>
            </a:r>
          </a:p>
        </p:txBody>
      </p:sp>
      <p:sp>
        <p:nvSpPr>
          <p:cNvPr id="6" name="灯片编号占位符 3">
            <a:extLst>
              <a:ext uri="{FF2B5EF4-FFF2-40B4-BE49-F238E27FC236}">
                <a16:creationId xmlns:a16="http://schemas.microsoft.com/office/drawing/2014/main" xmlns="" id="{6576D59C-C2B3-4811-89DD-6E5CDDD9451F}"/>
              </a:ext>
            </a:extLst>
          </p:cNvPr>
          <p:cNvSpPr>
            <a:spLocks noGrp="1"/>
          </p:cNvSpPr>
          <p:nvPr/>
        </p:nvSpPr>
        <p:spPr>
          <a:xfrm>
            <a:off x="6658200" y="4738492"/>
            <a:ext cx="2025000" cy="237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447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94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xmlns="" id="{404962E7-FACD-4C37-A7E9-C7BC233EE1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BCEE227-F368-414F-8AC1-0BF83AA952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E09E3E0D-9FE4-464F-ABCE-B402A45EB7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6EA26B2E-637E-451B-B639-8DF70B90E4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xmlns="" id="{BA37736F-E58E-4733-8414-F0AD0CD98E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xmlns="" id="{465E9513-95BA-490B-AE4C-0DC0C40A1BF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xmlns="" id="{5D271FF3-077D-4E18-B6DB-049B824C4BD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xmlns="" id="{6A5D8CD3-3876-4974-9B96-6AC6F16273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xmlns="" id="{5655E49C-4ABA-416A-AE28-DF7B048FE4D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985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xmlns="" id="{C184EEFD-38DC-42D9-8D12-16BF8149CD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2ECD620-C4E8-4B0C-88F0-4BE5F74B6A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E5122D94-E9AF-49BD-B267-F44788D7A50A}"/>
              </a:ext>
            </a:extLst>
          </p:cNvPr>
          <p:cNvSpPr>
            <a:spLocks noGrp="1"/>
          </p:cNvSpPr>
          <p:nvPr/>
        </p:nvSpPr>
        <p:spPr>
          <a:xfrm>
            <a:off x="6658200" y="4738492"/>
            <a:ext cx="2025000" cy="237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447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07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D4990CAF-E3A7-42B5-8D9D-37598A866BFF}"/>
              </a:ext>
            </a:extLst>
          </p:cNvPr>
          <p:cNvSpPr/>
          <p:nvPr/>
        </p:nvSpPr>
        <p:spPr>
          <a:xfrm>
            <a:off x="714375" y="0"/>
            <a:ext cx="2000250" cy="4056565"/>
          </a:xfrm>
          <a:prstGeom prst="rect">
            <a:avLst/>
          </a:prstGeom>
          <a:solidFill>
            <a:srgbClr val="2169D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D805297-590B-4405-A354-A62F54F38C86}"/>
              </a:ext>
            </a:extLst>
          </p:cNvPr>
          <p:cNvSpPr txBox="1"/>
          <p:nvPr/>
        </p:nvSpPr>
        <p:spPr>
          <a:xfrm>
            <a:off x="2895441" y="2886952"/>
            <a:ext cx="2273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作品详情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3">
            <a:extLst>
              <a:ext uri="{FF2B5EF4-FFF2-40B4-BE49-F238E27FC236}">
                <a16:creationId xmlns:a16="http://schemas.microsoft.com/office/drawing/2014/main" xmlns="" id="{EEFE4A9E-93DD-4BC6-8FE2-96FC419FC3D5}"/>
              </a:ext>
            </a:extLst>
          </p:cNvPr>
          <p:cNvSpPr>
            <a:spLocks noGrp="1"/>
          </p:cNvSpPr>
          <p:nvPr/>
        </p:nvSpPr>
        <p:spPr>
          <a:xfrm>
            <a:off x="6658200" y="4738492"/>
            <a:ext cx="2025000" cy="237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447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75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xmlns="" id="{332C8147-B99F-4BD2-A6CF-B3AEE2AEFE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9479" y="1051736"/>
            <a:ext cx="8596871" cy="368675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灯片编号占位符 3">
            <a:extLst>
              <a:ext uri="{FF2B5EF4-FFF2-40B4-BE49-F238E27FC236}">
                <a16:creationId xmlns:a16="http://schemas.microsoft.com/office/drawing/2014/main" xmlns="" id="{3B86FD07-66ED-4512-A1FB-CD6037599B9E}"/>
              </a:ext>
            </a:extLst>
          </p:cNvPr>
          <p:cNvSpPr>
            <a:spLocks noGrp="1"/>
          </p:cNvSpPr>
          <p:nvPr/>
        </p:nvSpPr>
        <p:spPr>
          <a:xfrm>
            <a:off x="6658200" y="4738492"/>
            <a:ext cx="2025000" cy="237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447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83594898-9959-486B-85E1-FDE18FBD1848}"/>
              </a:ext>
            </a:extLst>
          </p:cNvPr>
          <p:cNvSpPr txBox="1"/>
          <p:nvPr/>
        </p:nvSpPr>
        <p:spPr>
          <a:xfrm>
            <a:off x="2461259" y="488826"/>
            <a:ext cx="6435091" cy="276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05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请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列举具体的背景、趋势、现状、挑战等，帮助评审团更清晰地判断作品创作及传播的难度。</a:t>
            </a:r>
          </a:p>
        </p:txBody>
      </p:sp>
    </p:spTree>
    <p:extLst>
      <p:ext uri="{BB962C8B-B14F-4D97-AF65-F5344CB8AC3E}">
        <p14:creationId xmlns:p14="http://schemas.microsoft.com/office/powerpoint/2010/main" val="147305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xmlns="" id="{2C6DAC53-7EC0-4B04-B565-68DD416DA8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9479" y="1066800"/>
            <a:ext cx="8596871" cy="367169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灯片编号占位符 3">
            <a:extLst>
              <a:ext uri="{FF2B5EF4-FFF2-40B4-BE49-F238E27FC236}">
                <a16:creationId xmlns:a16="http://schemas.microsoft.com/office/drawing/2014/main" xmlns="" id="{7423C19C-EBAB-4E00-A0BE-1C395F57B9D0}"/>
              </a:ext>
            </a:extLst>
          </p:cNvPr>
          <p:cNvSpPr>
            <a:spLocks noGrp="1"/>
          </p:cNvSpPr>
          <p:nvPr/>
        </p:nvSpPr>
        <p:spPr>
          <a:xfrm>
            <a:off x="6658200" y="4738492"/>
            <a:ext cx="2025000" cy="237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447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0812E616-B6A0-4750-BED2-5B5A0D0DF5E2}"/>
              </a:ext>
            </a:extLst>
          </p:cNvPr>
          <p:cNvSpPr txBox="1"/>
          <p:nvPr/>
        </p:nvSpPr>
        <p:spPr>
          <a:xfrm>
            <a:off x="2438401" y="470454"/>
            <a:ext cx="6629400" cy="262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请具体描述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Google Sans"/>
              </a:rPr>
              <a:t>传播</a:t>
            </a:r>
            <a:r>
              <a:rPr lang="zh-CN" altLang="en-US" sz="1050" b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Google Sans"/>
              </a:rPr>
              <a:t>的定性和定量</a:t>
            </a:r>
            <a:r>
              <a:rPr lang="zh-CN" altLang="zh-CN" sz="1050" b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Google Sans"/>
              </a:rPr>
              <a:t>目标</a:t>
            </a:r>
            <a:r>
              <a:rPr lang="zh-CN" altLang="en-US" sz="1050" b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Google Sans"/>
              </a:rPr>
              <a:t>。</a:t>
            </a:r>
            <a:r>
              <a:rPr lang="zh-CN" altLang="zh-CN" sz="1050" b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Google Sans"/>
              </a:rPr>
              <a:t>如果有数据脱敏要求，可以用数据比例来呈现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Google Sans"/>
              </a:rPr>
              <a:t>。</a:t>
            </a:r>
            <a:endParaRPr lang="en-US" altLang="zh-CN" sz="1050" b="0" kern="12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sym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302100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xmlns="" id="{6094BF79-DA71-408D-BBC8-A77B296420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9479" y="1043940"/>
            <a:ext cx="8596871" cy="369455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灯片编号占位符 3">
            <a:extLst>
              <a:ext uri="{FF2B5EF4-FFF2-40B4-BE49-F238E27FC236}">
                <a16:creationId xmlns:a16="http://schemas.microsoft.com/office/drawing/2014/main" xmlns="" id="{A0D6A53A-D43E-4CA6-B55D-2FE5C57C02EE}"/>
              </a:ext>
            </a:extLst>
          </p:cNvPr>
          <p:cNvSpPr>
            <a:spLocks noGrp="1"/>
          </p:cNvSpPr>
          <p:nvPr/>
        </p:nvSpPr>
        <p:spPr>
          <a:xfrm>
            <a:off x="6658200" y="4738492"/>
            <a:ext cx="2025000" cy="237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447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6858B72A-5021-4EED-AF06-3084BEFD8B57}"/>
              </a:ext>
            </a:extLst>
          </p:cNvPr>
          <p:cNvSpPr txBox="1"/>
          <p:nvPr/>
        </p:nvSpPr>
        <p:spPr>
          <a:xfrm>
            <a:off x="2468880" y="457771"/>
            <a:ext cx="6553200" cy="262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请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Google Sans"/>
              </a:rPr>
              <a:t>阐述作品的核心洞察和创意。</a:t>
            </a:r>
            <a:endParaRPr lang="en-US" altLang="zh-CN" sz="105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sym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2794622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3">
            <a:extLst>
              <a:ext uri="{FF2B5EF4-FFF2-40B4-BE49-F238E27FC236}">
                <a16:creationId xmlns:a16="http://schemas.microsoft.com/office/drawing/2014/main" xmlns="" id="{332572FF-F517-42AD-A413-2B17C501E1AD}"/>
              </a:ext>
            </a:extLst>
          </p:cNvPr>
          <p:cNvSpPr>
            <a:spLocks noGrp="1"/>
          </p:cNvSpPr>
          <p:nvPr/>
        </p:nvSpPr>
        <p:spPr>
          <a:xfrm>
            <a:off x="6658200" y="4738492"/>
            <a:ext cx="2025000" cy="237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447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AE8A06CD-431B-4E39-B7ED-4F232F04A972}"/>
              </a:ext>
            </a:extLst>
          </p:cNvPr>
          <p:cNvSpPr txBox="1"/>
          <p:nvPr/>
        </p:nvSpPr>
        <p:spPr>
          <a:xfrm>
            <a:off x="2423160" y="472336"/>
            <a:ext cx="6652260" cy="276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请</a:t>
            </a:r>
            <a:r>
              <a:rPr lang="zh-CN" altLang="en-US" sz="1050" b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分阶段或分步骤概述执行落地情况。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endParaRPr lang="zh-CN" altLang="en-US" sz="1050" b="0" kern="12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6" name="文本占位符 1">
            <a:extLst>
              <a:ext uri="{FF2B5EF4-FFF2-40B4-BE49-F238E27FC236}">
                <a16:creationId xmlns:a16="http://schemas.microsoft.com/office/drawing/2014/main" xmlns="" id="{707F06A2-9B66-470C-AAC0-3802F714DD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9479" y="1074421"/>
            <a:ext cx="8596871" cy="3649980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378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</TotalTime>
  <Words>203</Words>
  <Application>Microsoft Office PowerPoint</Application>
  <PresentationFormat>全屏显示(16:9)</PresentationFormat>
  <Paragraphs>27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13</vt:i4>
      </vt:variant>
    </vt:vector>
  </HeadingPairs>
  <TitlesOfParts>
    <vt:vector size="16" baseType="lpstr">
      <vt:lpstr>Office 主题​​</vt:lpstr>
      <vt:lpstr>1_自定义设计方案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张佚名</cp:lastModifiedBy>
  <cp:revision>84</cp:revision>
  <dcterms:created xsi:type="dcterms:W3CDTF">2021-04-25T02:41:49Z</dcterms:created>
  <dcterms:modified xsi:type="dcterms:W3CDTF">2021-06-29T08:35:52Z</dcterms:modified>
</cp:coreProperties>
</file>